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</p:sldIdLst>
  <p:sldSz cx="10058400" cy="7772400"/>
  <p:notesSz cx="6858000" cy="9144000"/>
  <p:embeddedFontLst>
    <p:embeddedFont>
      <p:font typeface="Public Sans" charset="1" panose="000000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29200" y="-1007161"/>
            <a:ext cx="5029200" cy="5366210"/>
            <a:chOff x="0" y="0"/>
            <a:chExt cx="1753098" cy="187057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53098" cy="1870574"/>
            </a:xfrm>
            <a:custGeom>
              <a:avLst/>
              <a:gdLst/>
              <a:ahLst/>
              <a:cxnLst/>
              <a:rect r="r" b="b" t="t" l="l"/>
              <a:pathLst>
                <a:path h="1870574" w="1753098">
                  <a:moveTo>
                    <a:pt x="153939" y="0"/>
                  </a:moveTo>
                  <a:lnTo>
                    <a:pt x="1599159" y="0"/>
                  </a:lnTo>
                  <a:cubicBezTo>
                    <a:pt x="1639986" y="0"/>
                    <a:pt x="1679141" y="16219"/>
                    <a:pt x="1708010" y="45088"/>
                  </a:cubicBezTo>
                  <a:cubicBezTo>
                    <a:pt x="1736879" y="73957"/>
                    <a:pt x="1753098" y="113112"/>
                    <a:pt x="1753098" y="153939"/>
                  </a:cubicBezTo>
                  <a:lnTo>
                    <a:pt x="1753098" y="1716635"/>
                  </a:lnTo>
                  <a:cubicBezTo>
                    <a:pt x="1753098" y="1801653"/>
                    <a:pt x="1684177" y="1870574"/>
                    <a:pt x="1599159" y="1870574"/>
                  </a:cubicBezTo>
                  <a:lnTo>
                    <a:pt x="153939" y="1870574"/>
                  </a:lnTo>
                  <a:cubicBezTo>
                    <a:pt x="113112" y="1870574"/>
                    <a:pt x="73957" y="1854356"/>
                    <a:pt x="45088" y="1825487"/>
                  </a:cubicBezTo>
                  <a:cubicBezTo>
                    <a:pt x="16219" y="1796617"/>
                    <a:pt x="0" y="1757462"/>
                    <a:pt x="0" y="1716635"/>
                  </a:cubicBezTo>
                  <a:lnTo>
                    <a:pt x="0" y="153939"/>
                  </a:lnTo>
                  <a:cubicBezTo>
                    <a:pt x="0" y="113112"/>
                    <a:pt x="16219" y="73957"/>
                    <a:pt x="45088" y="45088"/>
                  </a:cubicBezTo>
                  <a:cubicBezTo>
                    <a:pt x="73957" y="16219"/>
                    <a:pt x="113112" y="0"/>
                    <a:pt x="153939" y="0"/>
                  </a:cubicBezTo>
                  <a:close/>
                </a:path>
              </a:pathLst>
            </a:custGeom>
            <a:solidFill>
              <a:srgbClr val="FFEC9E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753098" cy="190867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8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4883830" y="545478"/>
            <a:ext cx="5319940" cy="2828072"/>
          </a:xfrm>
          <a:custGeom>
            <a:avLst/>
            <a:gdLst/>
            <a:ahLst/>
            <a:cxnLst/>
            <a:rect r="r" b="b" t="t" l="l"/>
            <a:pathLst>
              <a:path h="2828072" w="5319940">
                <a:moveTo>
                  <a:pt x="0" y="0"/>
                </a:moveTo>
                <a:lnTo>
                  <a:pt x="5319940" y="0"/>
                </a:lnTo>
                <a:lnTo>
                  <a:pt x="5319940" y="2828073"/>
                </a:lnTo>
                <a:lnTo>
                  <a:pt x="0" y="28280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424608" y="-384483"/>
            <a:ext cx="2633792" cy="1859923"/>
          </a:xfrm>
          <a:custGeom>
            <a:avLst/>
            <a:gdLst/>
            <a:ahLst/>
            <a:cxnLst/>
            <a:rect r="r" b="b" t="t" l="l"/>
            <a:pathLst>
              <a:path h="1859923" w="2633792">
                <a:moveTo>
                  <a:pt x="0" y="0"/>
                </a:moveTo>
                <a:lnTo>
                  <a:pt x="2633792" y="0"/>
                </a:lnTo>
                <a:lnTo>
                  <a:pt x="2633792" y="1859923"/>
                </a:lnTo>
                <a:lnTo>
                  <a:pt x="0" y="18599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53496">
            <a:off x="3456908" y="754417"/>
            <a:ext cx="447638" cy="461050"/>
          </a:xfrm>
          <a:custGeom>
            <a:avLst/>
            <a:gdLst/>
            <a:ahLst/>
            <a:cxnLst/>
            <a:rect r="r" b="b" t="t" l="l"/>
            <a:pathLst>
              <a:path h="461050" w="447638">
                <a:moveTo>
                  <a:pt x="0" y="0"/>
                </a:moveTo>
                <a:lnTo>
                  <a:pt x="447638" y="0"/>
                </a:lnTo>
                <a:lnTo>
                  <a:pt x="447638" y="461051"/>
                </a:lnTo>
                <a:lnTo>
                  <a:pt x="0" y="4610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65983" y="3255251"/>
            <a:ext cx="4863217" cy="1028920"/>
          </a:xfrm>
          <a:custGeom>
            <a:avLst/>
            <a:gdLst/>
            <a:ahLst/>
            <a:cxnLst/>
            <a:rect r="r" b="b" t="t" l="l"/>
            <a:pathLst>
              <a:path h="1028920" w="4863217">
                <a:moveTo>
                  <a:pt x="0" y="0"/>
                </a:moveTo>
                <a:lnTo>
                  <a:pt x="4863217" y="0"/>
                </a:lnTo>
                <a:lnTo>
                  <a:pt x="4863217" y="1028920"/>
                </a:lnTo>
                <a:lnTo>
                  <a:pt x="0" y="102892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445" t="-291231" r="-6027" b="-4591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185355" y="2965544"/>
            <a:ext cx="2478507" cy="3304676"/>
          </a:xfrm>
          <a:custGeom>
            <a:avLst/>
            <a:gdLst/>
            <a:ahLst/>
            <a:cxnLst/>
            <a:rect r="r" b="b" t="t" l="l"/>
            <a:pathLst>
              <a:path h="3304676" w="2478507">
                <a:moveTo>
                  <a:pt x="0" y="0"/>
                </a:moveTo>
                <a:lnTo>
                  <a:pt x="2478507" y="0"/>
                </a:lnTo>
                <a:lnTo>
                  <a:pt x="2478507" y="3304676"/>
                </a:lnTo>
                <a:lnTo>
                  <a:pt x="0" y="33046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  <a:ln cap="rnd">
            <a:noFill/>
            <a:prstDash val="solid"/>
            <a:round/>
          </a:ln>
        </p:spPr>
      </p:sp>
      <p:sp>
        <p:nvSpPr>
          <p:cNvPr name="TextBox 10" id="10"/>
          <p:cNvSpPr txBox="true"/>
          <p:nvPr/>
        </p:nvSpPr>
        <p:spPr>
          <a:xfrm rot="0">
            <a:off x="6259785" y="6213070"/>
            <a:ext cx="2568029" cy="4648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780"/>
              </a:lnSpc>
              <a:spcBef>
                <a:spcPct val="0"/>
              </a:spcBef>
            </a:pPr>
            <a:r>
              <a:rPr lang="en-US" sz="2700" spc="-229">
                <a:solidFill>
                  <a:srgbClr val="020202"/>
                </a:solidFill>
                <a:latin typeface="Public Sans"/>
                <a:ea typeface="Public Sans"/>
                <a:cs typeface="Public Sans"/>
                <a:sym typeface="Public Sans"/>
              </a:rPr>
              <a:t>18.03.2026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67354" y="778668"/>
            <a:ext cx="2492283" cy="1180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532"/>
              </a:lnSpc>
              <a:spcBef>
                <a:spcPct val="0"/>
              </a:spcBef>
            </a:pPr>
            <a:r>
              <a:rPr lang="en-US" sz="4400" strike="noStrike" u="none">
                <a:solidFill>
                  <a:srgbClr val="464646"/>
                </a:solidFill>
                <a:latin typeface="Public Sans"/>
                <a:ea typeface="Public Sans"/>
                <a:cs typeface="Public Sans"/>
                <a:sym typeface="Public Sans"/>
              </a:rPr>
              <a:t>Coming soon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029200" y="1363470"/>
            <a:ext cx="5029200" cy="5631690"/>
            <a:chOff x="0" y="0"/>
            <a:chExt cx="1753098" cy="196311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53098" cy="1963116"/>
            </a:xfrm>
            <a:custGeom>
              <a:avLst/>
              <a:gdLst/>
              <a:ahLst/>
              <a:cxnLst/>
              <a:rect r="r" b="b" t="t" l="l"/>
              <a:pathLst>
                <a:path h="1963116" w="1753098">
                  <a:moveTo>
                    <a:pt x="153939" y="0"/>
                  </a:moveTo>
                  <a:lnTo>
                    <a:pt x="1599159" y="0"/>
                  </a:lnTo>
                  <a:cubicBezTo>
                    <a:pt x="1639986" y="0"/>
                    <a:pt x="1679141" y="16219"/>
                    <a:pt x="1708010" y="45088"/>
                  </a:cubicBezTo>
                  <a:cubicBezTo>
                    <a:pt x="1736879" y="73957"/>
                    <a:pt x="1753098" y="113112"/>
                    <a:pt x="1753098" y="153939"/>
                  </a:cubicBezTo>
                  <a:lnTo>
                    <a:pt x="1753098" y="1809177"/>
                  </a:lnTo>
                  <a:cubicBezTo>
                    <a:pt x="1753098" y="1894195"/>
                    <a:pt x="1684177" y="1963116"/>
                    <a:pt x="1599159" y="1963116"/>
                  </a:cubicBezTo>
                  <a:lnTo>
                    <a:pt x="153939" y="1963116"/>
                  </a:lnTo>
                  <a:cubicBezTo>
                    <a:pt x="113112" y="1963116"/>
                    <a:pt x="73957" y="1946898"/>
                    <a:pt x="45088" y="1918029"/>
                  </a:cubicBezTo>
                  <a:cubicBezTo>
                    <a:pt x="16219" y="1889159"/>
                    <a:pt x="0" y="1850004"/>
                    <a:pt x="0" y="1809177"/>
                  </a:cubicBezTo>
                  <a:lnTo>
                    <a:pt x="0" y="153939"/>
                  </a:lnTo>
                  <a:cubicBezTo>
                    <a:pt x="0" y="113112"/>
                    <a:pt x="16219" y="73957"/>
                    <a:pt x="45088" y="45088"/>
                  </a:cubicBezTo>
                  <a:cubicBezTo>
                    <a:pt x="73957" y="16219"/>
                    <a:pt x="113112" y="0"/>
                    <a:pt x="153939" y="0"/>
                  </a:cubicBezTo>
                  <a:close/>
                </a:path>
              </a:pathLst>
            </a:custGeom>
            <a:solidFill>
              <a:srgbClr val="FFEC9E"/>
            </a:solidFill>
            <a:ln cap="rnd">
              <a:noFill/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753098" cy="2001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38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4202068"/>
            <a:ext cx="5029200" cy="5047762"/>
            <a:chOff x="0" y="0"/>
            <a:chExt cx="1753098" cy="175956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753098" cy="1759569"/>
            </a:xfrm>
            <a:custGeom>
              <a:avLst/>
              <a:gdLst/>
              <a:ahLst/>
              <a:cxnLst/>
              <a:rect r="r" b="b" t="t" l="l"/>
              <a:pathLst>
                <a:path h="1759569" w="1753098">
                  <a:moveTo>
                    <a:pt x="153939" y="0"/>
                  </a:moveTo>
                  <a:lnTo>
                    <a:pt x="1599159" y="0"/>
                  </a:lnTo>
                  <a:cubicBezTo>
                    <a:pt x="1639986" y="0"/>
                    <a:pt x="1679141" y="16219"/>
                    <a:pt x="1708010" y="45088"/>
                  </a:cubicBezTo>
                  <a:cubicBezTo>
                    <a:pt x="1736879" y="73957"/>
                    <a:pt x="1753098" y="113112"/>
                    <a:pt x="1753098" y="153939"/>
                  </a:cubicBezTo>
                  <a:lnTo>
                    <a:pt x="1753098" y="1605629"/>
                  </a:lnTo>
                  <a:cubicBezTo>
                    <a:pt x="1753098" y="1690648"/>
                    <a:pt x="1684177" y="1759569"/>
                    <a:pt x="1599159" y="1759569"/>
                  </a:cubicBezTo>
                  <a:lnTo>
                    <a:pt x="153939" y="1759569"/>
                  </a:lnTo>
                  <a:cubicBezTo>
                    <a:pt x="113112" y="1759569"/>
                    <a:pt x="73957" y="1743350"/>
                    <a:pt x="45088" y="1714481"/>
                  </a:cubicBezTo>
                  <a:cubicBezTo>
                    <a:pt x="16219" y="1685611"/>
                    <a:pt x="0" y="1646456"/>
                    <a:pt x="0" y="1605629"/>
                  </a:cubicBezTo>
                  <a:lnTo>
                    <a:pt x="0" y="153939"/>
                  </a:lnTo>
                  <a:cubicBezTo>
                    <a:pt x="0" y="113112"/>
                    <a:pt x="16219" y="73957"/>
                    <a:pt x="45088" y="45088"/>
                  </a:cubicBezTo>
                  <a:cubicBezTo>
                    <a:pt x="73957" y="16219"/>
                    <a:pt x="113112" y="0"/>
                    <a:pt x="153939" y="0"/>
                  </a:cubicBezTo>
                  <a:close/>
                </a:path>
              </a:pathLst>
            </a:custGeom>
            <a:solidFill>
              <a:srgbClr val="FFEC9E"/>
            </a:solidFill>
            <a:ln cap="rnd">
              <a:noFill/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753098" cy="17976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380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41564" y="3402013"/>
            <a:ext cx="3487729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000"/>
              </a:lnSpc>
              <a:spcBef>
                <a:spcPct val="0"/>
              </a:spcBef>
            </a:pPr>
            <a:r>
              <a:rPr lang="en-US" sz="5000" spc="-425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syn</a:t>
            </a:r>
            <a:r>
              <a:rPr lang="en-US" sz="5000" spc="-425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opsis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1564" y="4227512"/>
            <a:ext cx="4561019" cy="4579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68"/>
              </a:lnSpc>
            </a:pPr>
            <a:r>
              <a:rPr lang="en-US" sz="1691" spc="-6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Pendant la Première Guerre mondiale, </a:t>
            </a:r>
          </a:p>
          <a:p>
            <a:pPr algn="ctr">
              <a:lnSpc>
                <a:spcPts val="2508"/>
              </a:lnSpc>
            </a:pPr>
            <a:r>
              <a:rPr lang="en-US" sz="1791" spc="-64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Mathilde, une jeune femme déterminée, refuse de croire que son fiancé M</a:t>
            </a:r>
            <a:r>
              <a:rPr lang="en-US" sz="1791" spc="-64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an</a:t>
            </a:r>
            <a:r>
              <a:rPr lang="en-US" sz="1791" spc="-64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ech est mort au front. Convaincue qu’il a survécu, elle mène une longue enquête, aidée par divers témoins, pour découvrir la vérité.  Son obstination la conduit à reconstituer peu à peu le destin de Manech et de p</a:t>
            </a:r>
            <a:r>
              <a:rPr lang="en-US" sz="1791" spc="-64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l</a:t>
            </a:r>
            <a:r>
              <a:rPr lang="en-US" sz="1791" spc="-64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us</a:t>
            </a:r>
            <a:r>
              <a:rPr lang="en-US" sz="1791" spc="-64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i</a:t>
            </a:r>
            <a:r>
              <a:rPr lang="en-US" sz="1791" spc="-64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eu</a:t>
            </a:r>
            <a:r>
              <a:rPr lang="en-US" sz="1791" spc="-64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r</a:t>
            </a:r>
            <a:r>
              <a:rPr lang="en-US" sz="1791" spc="-64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s</a:t>
            </a:r>
            <a:r>
              <a:rPr lang="en-US" sz="1791" spc="-64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so</a:t>
            </a:r>
            <a:r>
              <a:rPr lang="en-US" sz="1791" spc="-64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ldats condamnés pour s’être mutilés afin d’échapper à la guerre, dans une histoire mêlant amour, mystère et tragédie.</a:t>
            </a:r>
          </a:p>
          <a:p>
            <a:pPr algn="ctr">
              <a:lnSpc>
                <a:spcPts val="2368"/>
              </a:lnSpc>
            </a:pPr>
          </a:p>
          <a:p>
            <a:pPr algn="ctr">
              <a:lnSpc>
                <a:spcPts val="2368"/>
              </a:lnSpc>
            </a:pPr>
          </a:p>
          <a:p>
            <a:pPr algn="ctr" marL="0" indent="0" lvl="0">
              <a:lnSpc>
                <a:spcPts val="2368"/>
              </a:lnSpc>
              <a:spcBef>
                <a:spcPct val="0"/>
              </a:spcBef>
            </a:pPr>
          </a:p>
          <a:p>
            <a:pPr algn="just" marL="0" indent="0" lvl="0">
              <a:lnSpc>
                <a:spcPts val="2091"/>
              </a:lnSpc>
              <a:spcBef>
                <a:spcPct val="0"/>
              </a:spcBef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5112361" y="400677"/>
            <a:ext cx="4946039" cy="863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000"/>
              </a:lnSpc>
              <a:spcBef>
                <a:spcPct val="0"/>
              </a:spcBef>
            </a:pPr>
            <a:r>
              <a:rPr lang="en-US" sz="5000" spc="-425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Spunti </a:t>
            </a:r>
            <a:r>
              <a:rPr lang="en-US" sz="5000" spc="-425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di riflessione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199326" y="1603955"/>
            <a:ext cx="4688948" cy="7082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86"/>
              </a:lnSpc>
            </a:pPr>
            <a:r>
              <a:rPr lang="en-US" sz="1835" spc="-62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Assurdità della g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uerra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: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non epica eroica, ma una macchina irrazionale che distrugge vite.</a:t>
            </a:r>
          </a:p>
          <a:p>
            <a:pPr algn="ctr">
              <a:lnSpc>
                <a:spcPts val="3286"/>
              </a:lnSpc>
            </a:pP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Amore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come r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esistenza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: il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sen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t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i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m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en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t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o div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e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nta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forz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c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o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nt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r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o rass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e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gnazione e oblio.</a:t>
            </a:r>
          </a:p>
          <a:p>
            <a:pPr algn="ctr">
              <a:lnSpc>
                <a:spcPts val="3286"/>
              </a:lnSpc>
            </a:pP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Verità f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rammentata: gl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i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event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i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e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mergono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da 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testimonianze pa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r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z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i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ali e 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co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n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tr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add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i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tto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r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i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e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.</a:t>
            </a:r>
          </a:p>
          <a:p>
            <a:pPr algn="ctr">
              <a:lnSpc>
                <a:spcPts val="3286"/>
              </a:lnSpc>
            </a:pP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M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e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mo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r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i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come fil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t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ro: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i ricordi de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f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o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rma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n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o 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e ricostruiscono il passato.</a:t>
            </a:r>
          </a:p>
          <a:p>
            <a:pPr algn="ctr">
              <a:lnSpc>
                <a:spcPts val="3286"/>
              </a:lnSpc>
            </a:pP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Visione anticonvenzionale dell’eroe.</a:t>
            </a:r>
          </a:p>
          <a:p>
            <a:pPr algn="ctr">
              <a:lnSpc>
                <a:spcPts val="3286"/>
              </a:lnSpc>
            </a:pP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Purezza dei protagonisti:</a:t>
            </a:r>
            <a:r>
              <a:rPr lang="en-US" sz="1835" spc="-62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anime che conservano bontà e speranza in un mondo disumanizzato.</a:t>
            </a:r>
          </a:p>
          <a:p>
            <a:pPr algn="ctr">
              <a:lnSpc>
                <a:spcPts val="2570"/>
              </a:lnSpc>
            </a:pPr>
          </a:p>
          <a:p>
            <a:pPr algn="ctr">
              <a:lnSpc>
                <a:spcPts val="2570"/>
              </a:lnSpc>
            </a:pPr>
          </a:p>
          <a:p>
            <a:pPr algn="ctr">
              <a:lnSpc>
                <a:spcPts val="2570"/>
              </a:lnSpc>
            </a:pPr>
          </a:p>
          <a:p>
            <a:pPr algn="l">
              <a:lnSpc>
                <a:spcPts val="2570"/>
              </a:lnSpc>
            </a:pPr>
          </a:p>
          <a:p>
            <a:pPr algn="l">
              <a:lnSpc>
                <a:spcPts val="2290"/>
              </a:lnSpc>
            </a:pPr>
          </a:p>
          <a:p>
            <a:pPr algn="l" marL="0" indent="0" lvl="0">
              <a:lnSpc>
                <a:spcPts val="2290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229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DAG_hnGURK4</dc:identifier>
  <dcterms:modified xsi:type="dcterms:W3CDTF">2011-08-01T06:04:30Z</dcterms:modified>
  <cp:revision>1</cp:revision>
  <dc:title>sinossi</dc:title>
</cp:coreProperties>
</file>