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Lst>
  <p:sldSz cx="10058400" cy="7772400"/>
  <p:notesSz cx="6858000" cy="9144000"/>
  <p:embeddedFontLst>
    <p:embeddedFont>
      <p:font typeface="Public Sans" charset="1" panose="0000000000000000000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fonts/font8.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029200" y="-1007161"/>
            <a:ext cx="5029200" cy="5366210"/>
            <a:chOff x="0" y="0"/>
            <a:chExt cx="1753098" cy="1870574"/>
          </a:xfrm>
        </p:grpSpPr>
        <p:sp>
          <p:nvSpPr>
            <p:cNvPr name="Freeform 3" id="3"/>
            <p:cNvSpPr/>
            <p:nvPr/>
          </p:nvSpPr>
          <p:spPr>
            <a:xfrm flipH="false" flipV="false" rot="0">
              <a:off x="0" y="0"/>
              <a:ext cx="1753098" cy="1870574"/>
            </a:xfrm>
            <a:custGeom>
              <a:avLst/>
              <a:gdLst/>
              <a:ahLst/>
              <a:cxnLst/>
              <a:rect r="r" b="b" t="t" l="l"/>
              <a:pathLst>
                <a:path h="1870574" w="1753098">
                  <a:moveTo>
                    <a:pt x="153939" y="0"/>
                  </a:moveTo>
                  <a:lnTo>
                    <a:pt x="1599159" y="0"/>
                  </a:lnTo>
                  <a:cubicBezTo>
                    <a:pt x="1639986" y="0"/>
                    <a:pt x="1679141" y="16219"/>
                    <a:pt x="1708010" y="45088"/>
                  </a:cubicBezTo>
                  <a:cubicBezTo>
                    <a:pt x="1736879" y="73957"/>
                    <a:pt x="1753098" y="113112"/>
                    <a:pt x="1753098" y="153939"/>
                  </a:cubicBezTo>
                  <a:lnTo>
                    <a:pt x="1753098" y="1716635"/>
                  </a:lnTo>
                  <a:cubicBezTo>
                    <a:pt x="1753098" y="1801653"/>
                    <a:pt x="1684177" y="1870574"/>
                    <a:pt x="1599159" y="1870574"/>
                  </a:cubicBezTo>
                  <a:lnTo>
                    <a:pt x="153939" y="1870574"/>
                  </a:lnTo>
                  <a:cubicBezTo>
                    <a:pt x="113112" y="1870574"/>
                    <a:pt x="73957" y="1854356"/>
                    <a:pt x="45088" y="1825487"/>
                  </a:cubicBezTo>
                  <a:cubicBezTo>
                    <a:pt x="16219" y="1796617"/>
                    <a:pt x="0" y="1757462"/>
                    <a:pt x="0" y="1716635"/>
                  </a:cubicBezTo>
                  <a:lnTo>
                    <a:pt x="0" y="153939"/>
                  </a:lnTo>
                  <a:cubicBezTo>
                    <a:pt x="0" y="113112"/>
                    <a:pt x="16219" y="73957"/>
                    <a:pt x="45088" y="45088"/>
                  </a:cubicBezTo>
                  <a:cubicBezTo>
                    <a:pt x="73957" y="16219"/>
                    <a:pt x="113112" y="0"/>
                    <a:pt x="153939" y="0"/>
                  </a:cubicBezTo>
                  <a:close/>
                </a:path>
              </a:pathLst>
            </a:custGeom>
            <a:solidFill>
              <a:srgbClr val="DFB2D1"/>
            </a:solidFill>
          </p:spPr>
        </p:sp>
        <p:sp>
          <p:nvSpPr>
            <p:cNvPr name="TextBox 4" id="4"/>
            <p:cNvSpPr txBox="true"/>
            <p:nvPr/>
          </p:nvSpPr>
          <p:spPr>
            <a:xfrm>
              <a:off x="0" y="-38100"/>
              <a:ext cx="1753098" cy="1908674"/>
            </a:xfrm>
            <a:prstGeom prst="rect">
              <a:avLst/>
            </a:prstGeom>
          </p:spPr>
          <p:txBody>
            <a:bodyPr anchor="ctr" rtlCol="false" tIns="50800" lIns="50800" bIns="50800" rIns="50800"/>
            <a:lstStyle/>
            <a:p>
              <a:pPr algn="ctr">
                <a:lnSpc>
                  <a:spcPts val="2380"/>
                </a:lnSpc>
              </a:pPr>
            </a:p>
          </p:txBody>
        </p:sp>
      </p:grpSp>
      <p:sp>
        <p:nvSpPr>
          <p:cNvPr name="Freeform 5" id="5"/>
          <p:cNvSpPr/>
          <p:nvPr/>
        </p:nvSpPr>
        <p:spPr>
          <a:xfrm flipH="false" flipV="false" rot="0">
            <a:off x="4883830" y="545478"/>
            <a:ext cx="5319940" cy="2828072"/>
          </a:xfrm>
          <a:custGeom>
            <a:avLst/>
            <a:gdLst/>
            <a:ahLst/>
            <a:cxnLst/>
            <a:rect r="r" b="b" t="t" l="l"/>
            <a:pathLst>
              <a:path h="2828072" w="5319940">
                <a:moveTo>
                  <a:pt x="0" y="0"/>
                </a:moveTo>
                <a:lnTo>
                  <a:pt x="5319940" y="0"/>
                </a:lnTo>
                <a:lnTo>
                  <a:pt x="5319940" y="2828073"/>
                </a:lnTo>
                <a:lnTo>
                  <a:pt x="0" y="2828073"/>
                </a:lnTo>
                <a:lnTo>
                  <a:pt x="0" y="0"/>
                </a:lnTo>
                <a:close/>
              </a:path>
            </a:pathLst>
          </a:custGeom>
          <a:blipFill>
            <a:blip r:embed="rId2"/>
            <a:stretch>
              <a:fillRect l="0" t="0" r="0" b="0"/>
            </a:stretch>
          </a:blipFill>
        </p:spPr>
      </p:sp>
      <p:sp>
        <p:nvSpPr>
          <p:cNvPr name="Freeform 6" id="6"/>
          <p:cNvSpPr/>
          <p:nvPr/>
        </p:nvSpPr>
        <p:spPr>
          <a:xfrm flipH="false" flipV="false" rot="0">
            <a:off x="7424608" y="-384483"/>
            <a:ext cx="2633792" cy="1859923"/>
          </a:xfrm>
          <a:custGeom>
            <a:avLst/>
            <a:gdLst/>
            <a:ahLst/>
            <a:cxnLst/>
            <a:rect r="r" b="b" t="t" l="l"/>
            <a:pathLst>
              <a:path h="1859923" w="2633792">
                <a:moveTo>
                  <a:pt x="0" y="0"/>
                </a:moveTo>
                <a:lnTo>
                  <a:pt x="2633792" y="0"/>
                </a:lnTo>
                <a:lnTo>
                  <a:pt x="2633792" y="1859923"/>
                </a:lnTo>
                <a:lnTo>
                  <a:pt x="0" y="1859923"/>
                </a:lnTo>
                <a:lnTo>
                  <a:pt x="0" y="0"/>
                </a:lnTo>
                <a:close/>
              </a:path>
            </a:pathLst>
          </a:custGeom>
          <a:blipFill>
            <a:blip r:embed="rId3"/>
            <a:stretch>
              <a:fillRect l="0" t="0" r="0" b="0"/>
            </a:stretch>
          </a:blipFill>
        </p:spPr>
      </p:sp>
      <p:sp>
        <p:nvSpPr>
          <p:cNvPr name="Freeform 7" id="7"/>
          <p:cNvSpPr/>
          <p:nvPr/>
        </p:nvSpPr>
        <p:spPr>
          <a:xfrm flipH="false" flipV="false" rot="-553496">
            <a:off x="3456908" y="754417"/>
            <a:ext cx="447638" cy="461050"/>
          </a:xfrm>
          <a:custGeom>
            <a:avLst/>
            <a:gdLst/>
            <a:ahLst/>
            <a:cxnLst/>
            <a:rect r="r" b="b" t="t" l="l"/>
            <a:pathLst>
              <a:path h="461050" w="447638">
                <a:moveTo>
                  <a:pt x="0" y="0"/>
                </a:moveTo>
                <a:lnTo>
                  <a:pt x="447638" y="0"/>
                </a:lnTo>
                <a:lnTo>
                  <a:pt x="447638" y="461051"/>
                </a:lnTo>
                <a:lnTo>
                  <a:pt x="0" y="46105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6422026" y="3078335"/>
            <a:ext cx="2204462" cy="3191885"/>
          </a:xfrm>
          <a:custGeom>
            <a:avLst/>
            <a:gdLst/>
            <a:ahLst/>
            <a:cxnLst/>
            <a:rect r="r" b="b" t="t" l="l"/>
            <a:pathLst>
              <a:path h="3191885" w="2204462">
                <a:moveTo>
                  <a:pt x="0" y="0"/>
                </a:moveTo>
                <a:lnTo>
                  <a:pt x="2204462" y="0"/>
                </a:lnTo>
                <a:lnTo>
                  <a:pt x="2204462" y="3191885"/>
                </a:lnTo>
                <a:lnTo>
                  <a:pt x="0" y="3191885"/>
                </a:lnTo>
                <a:lnTo>
                  <a:pt x="0" y="0"/>
                </a:lnTo>
                <a:close/>
              </a:path>
            </a:pathLst>
          </a:custGeom>
          <a:blipFill>
            <a:blip r:embed="rId6"/>
            <a:stretch>
              <a:fillRect l="0" t="-375" r="-1773" b="-760"/>
            </a:stretch>
          </a:blipFill>
          <a:ln cap="rnd">
            <a:noFill/>
            <a:prstDash val="solid"/>
            <a:round/>
          </a:ln>
        </p:spPr>
      </p:sp>
      <p:sp>
        <p:nvSpPr>
          <p:cNvPr name="Freeform 9" id="9"/>
          <p:cNvSpPr/>
          <p:nvPr/>
        </p:nvSpPr>
        <p:spPr>
          <a:xfrm flipH="false" flipV="false" rot="0">
            <a:off x="88921" y="2638876"/>
            <a:ext cx="4794909" cy="3440347"/>
          </a:xfrm>
          <a:custGeom>
            <a:avLst/>
            <a:gdLst/>
            <a:ahLst/>
            <a:cxnLst/>
            <a:rect r="r" b="b" t="t" l="l"/>
            <a:pathLst>
              <a:path h="3440347" w="4794909">
                <a:moveTo>
                  <a:pt x="0" y="0"/>
                </a:moveTo>
                <a:lnTo>
                  <a:pt x="4794909" y="0"/>
                </a:lnTo>
                <a:lnTo>
                  <a:pt x="4794909" y="3440347"/>
                </a:lnTo>
                <a:lnTo>
                  <a:pt x="0" y="3440347"/>
                </a:lnTo>
                <a:lnTo>
                  <a:pt x="0" y="0"/>
                </a:lnTo>
                <a:close/>
              </a:path>
            </a:pathLst>
          </a:custGeom>
          <a:blipFill>
            <a:blip r:embed="rId7"/>
            <a:stretch>
              <a:fillRect l="0" t="0" r="0" b="0"/>
            </a:stretch>
          </a:blipFill>
        </p:spPr>
      </p:sp>
      <p:sp>
        <p:nvSpPr>
          <p:cNvPr name="TextBox 10" id="10"/>
          <p:cNvSpPr txBox="true"/>
          <p:nvPr/>
        </p:nvSpPr>
        <p:spPr>
          <a:xfrm rot="0">
            <a:off x="6259785" y="6213070"/>
            <a:ext cx="2568029" cy="464817"/>
          </a:xfrm>
          <a:prstGeom prst="rect">
            <a:avLst/>
          </a:prstGeom>
        </p:spPr>
        <p:txBody>
          <a:bodyPr anchor="t" rtlCol="false" tIns="0" lIns="0" bIns="0" rIns="0">
            <a:spAutoFit/>
          </a:bodyPr>
          <a:lstStyle/>
          <a:p>
            <a:pPr algn="ctr" marL="0" indent="0" lvl="0">
              <a:lnSpc>
                <a:spcPts val="3780"/>
              </a:lnSpc>
              <a:spcBef>
                <a:spcPct val="0"/>
              </a:spcBef>
            </a:pPr>
            <a:r>
              <a:rPr lang="en-US" sz="2700" spc="-229">
                <a:solidFill>
                  <a:srgbClr val="020202"/>
                </a:solidFill>
                <a:latin typeface="Public Sans"/>
                <a:ea typeface="Public Sans"/>
                <a:cs typeface="Public Sans"/>
                <a:sym typeface="Public Sans"/>
              </a:rPr>
              <a:t>04.03.2026</a:t>
            </a:r>
          </a:p>
        </p:txBody>
      </p:sp>
      <p:sp>
        <p:nvSpPr>
          <p:cNvPr name="TextBox 11" id="11"/>
          <p:cNvSpPr txBox="true"/>
          <p:nvPr/>
        </p:nvSpPr>
        <p:spPr>
          <a:xfrm rot="0">
            <a:off x="1167354" y="778668"/>
            <a:ext cx="2492283" cy="1180846"/>
          </a:xfrm>
          <a:prstGeom prst="rect">
            <a:avLst/>
          </a:prstGeom>
        </p:spPr>
        <p:txBody>
          <a:bodyPr anchor="t" rtlCol="false" tIns="0" lIns="0" bIns="0" rIns="0">
            <a:spAutoFit/>
          </a:bodyPr>
          <a:lstStyle/>
          <a:p>
            <a:pPr algn="ctr" marL="0" indent="0" lvl="0">
              <a:lnSpc>
                <a:spcPts val="4532"/>
              </a:lnSpc>
            </a:pPr>
            <a:r>
              <a:rPr lang="en-US" sz="4400">
                <a:solidFill>
                  <a:srgbClr val="464646"/>
                </a:solidFill>
                <a:latin typeface="Public Sans"/>
                <a:ea typeface="Public Sans"/>
                <a:cs typeface="Public Sans"/>
                <a:sym typeface="Public Sans"/>
              </a:rPr>
              <a:t>Coming soon</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5029200" y="1363470"/>
            <a:ext cx="5029200" cy="5631690"/>
            <a:chOff x="0" y="0"/>
            <a:chExt cx="1753098" cy="1963116"/>
          </a:xfrm>
        </p:grpSpPr>
        <p:sp>
          <p:nvSpPr>
            <p:cNvPr name="Freeform 3" id="3"/>
            <p:cNvSpPr/>
            <p:nvPr/>
          </p:nvSpPr>
          <p:spPr>
            <a:xfrm flipH="false" flipV="false" rot="0">
              <a:off x="0" y="0"/>
              <a:ext cx="1753098" cy="1963116"/>
            </a:xfrm>
            <a:custGeom>
              <a:avLst/>
              <a:gdLst/>
              <a:ahLst/>
              <a:cxnLst/>
              <a:rect r="r" b="b" t="t" l="l"/>
              <a:pathLst>
                <a:path h="1963116" w="1753098">
                  <a:moveTo>
                    <a:pt x="153939" y="0"/>
                  </a:moveTo>
                  <a:lnTo>
                    <a:pt x="1599159" y="0"/>
                  </a:lnTo>
                  <a:cubicBezTo>
                    <a:pt x="1639986" y="0"/>
                    <a:pt x="1679141" y="16219"/>
                    <a:pt x="1708010" y="45088"/>
                  </a:cubicBezTo>
                  <a:cubicBezTo>
                    <a:pt x="1736879" y="73957"/>
                    <a:pt x="1753098" y="113112"/>
                    <a:pt x="1753098" y="153939"/>
                  </a:cubicBezTo>
                  <a:lnTo>
                    <a:pt x="1753098" y="1809177"/>
                  </a:lnTo>
                  <a:cubicBezTo>
                    <a:pt x="1753098" y="1894195"/>
                    <a:pt x="1684177" y="1963116"/>
                    <a:pt x="1599159" y="1963116"/>
                  </a:cubicBezTo>
                  <a:lnTo>
                    <a:pt x="153939" y="1963116"/>
                  </a:lnTo>
                  <a:cubicBezTo>
                    <a:pt x="113112" y="1963116"/>
                    <a:pt x="73957" y="1946898"/>
                    <a:pt x="45088" y="1918029"/>
                  </a:cubicBezTo>
                  <a:cubicBezTo>
                    <a:pt x="16219" y="1889159"/>
                    <a:pt x="0" y="1850004"/>
                    <a:pt x="0" y="1809177"/>
                  </a:cubicBezTo>
                  <a:lnTo>
                    <a:pt x="0" y="153939"/>
                  </a:lnTo>
                  <a:cubicBezTo>
                    <a:pt x="0" y="113112"/>
                    <a:pt x="16219" y="73957"/>
                    <a:pt x="45088" y="45088"/>
                  </a:cubicBezTo>
                  <a:cubicBezTo>
                    <a:pt x="73957" y="16219"/>
                    <a:pt x="113112" y="0"/>
                    <a:pt x="153939" y="0"/>
                  </a:cubicBezTo>
                  <a:close/>
                </a:path>
              </a:pathLst>
            </a:custGeom>
            <a:solidFill>
              <a:srgbClr val="DFB2D1"/>
            </a:solidFill>
          </p:spPr>
        </p:sp>
        <p:sp>
          <p:nvSpPr>
            <p:cNvPr name="TextBox 4" id="4"/>
            <p:cNvSpPr txBox="true"/>
            <p:nvPr/>
          </p:nvSpPr>
          <p:spPr>
            <a:xfrm>
              <a:off x="0" y="-38100"/>
              <a:ext cx="1753098" cy="2001216"/>
            </a:xfrm>
            <a:prstGeom prst="rect">
              <a:avLst/>
            </a:prstGeom>
          </p:spPr>
          <p:txBody>
            <a:bodyPr anchor="ctr" rtlCol="false" tIns="50800" lIns="50800" bIns="50800" rIns="50800"/>
            <a:lstStyle/>
            <a:p>
              <a:pPr algn="ctr">
                <a:lnSpc>
                  <a:spcPts val="2380"/>
                </a:lnSpc>
              </a:pPr>
            </a:p>
          </p:txBody>
        </p:sp>
      </p:grpSp>
      <p:grpSp>
        <p:nvGrpSpPr>
          <p:cNvPr name="Group 5" id="5"/>
          <p:cNvGrpSpPr/>
          <p:nvPr/>
        </p:nvGrpSpPr>
        <p:grpSpPr>
          <a:xfrm rot="0">
            <a:off x="0" y="3956966"/>
            <a:ext cx="5029200" cy="5292864"/>
            <a:chOff x="0" y="0"/>
            <a:chExt cx="1753098" cy="1845007"/>
          </a:xfrm>
        </p:grpSpPr>
        <p:sp>
          <p:nvSpPr>
            <p:cNvPr name="Freeform 6" id="6"/>
            <p:cNvSpPr/>
            <p:nvPr/>
          </p:nvSpPr>
          <p:spPr>
            <a:xfrm flipH="false" flipV="false" rot="0">
              <a:off x="0" y="0"/>
              <a:ext cx="1753098" cy="1845007"/>
            </a:xfrm>
            <a:custGeom>
              <a:avLst/>
              <a:gdLst/>
              <a:ahLst/>
              <a:cxnLst/>
              <a:rect r="r" b="b" t="t" l="l"/>
              <a:pathLst>
                <a:path h="1845007" w="1753098">
                  <a:moveTo>
                    <a:pt x="153939" y="0"/>
                  </a:moveTo>
                  <a:lnTo>
                    <a:pt x="1599159" y="0"/>
                  </a:lnTo>
                  <a:cubicBezTo>
                    <a:pt x="1639986" y="0"/>
                    <a:pt x="1679141" y="16219"/>
                    <a:pt x="1708010" y="45088"/>
                  </a:cubicBezTo>
                  <a:cubicBezTo>
                    <a:pt x="1736879" y="73957"/>
                    <a:pt x="1753098" y="113112"/>
                    <a:pt x="1753098" y="153939"/>
                  </a:cubicBezTo>
                  <a:lnTo>
                    <a:pt x="1753098" y="1691068"/>
                  </a:lnTo>
                  <a:cubicBezTo>
                    <a:pt x="1753098" y="1731895"/>
                    <a:pt x="1736879" y="1771050"/>
                    <a:pt x="1708010" y="1799919"/>
                  </a:cubicBezTo>
                  <a:cubicBezTo>
                    <a:pt x="1679141" y="1828788"/>
                    <a:pt x="1639986" y="1845007"/>
                    <a:pt x="1599159" y="1845007"/>
                  </a:cubicBezTo>
                  <a:lnTo>
                    <a:pt x="153939" y="1845007"/>
                  </a:lnTo>
                  <a:cubicBezTo>
                    <a:pt x="113112" y="1845007"/>
                    <a:pt x="73957" y="1828788"/>
                    <a:pt x="45088" y="1799919"/>
                  </a:cubicBezTo>
                  <a:cubicBezTo>
                    <a:pt x="16219" y="1771050"/>
                    <a:pt x="0" y="1731895"/>
                    <a:pt x="0" y="1691068"/>
                  </a:cubicBezTo>
                  <a:lnTo>
                    <a:pt x="0" y="153939"/>
                  </a:lnTo>
                  <a:cubicBezTo>
                    <a:pt x="0" y="113112"/>
                    <a:pt x="16219" y="73957"/>
                    <a:pt x="45088" y="45088"/>
                  </a:cubicBezTo>
                  <a:cubicBezTo>
                    <a:pt x="73957" y="16219"/>
                    <a:pt x="113112" y="0"/>
                    <a:pt x="153939" y="0"/>
                  </a:cubicBezTo>
                  <a:close/>
                </a:path>
              </a:pathLst>
            </a:custGeom>
            <a:solidFill>
              <a:srgbClr val="DFB2D1"/>
            </a:solidFill>
          </p:spPr>
        </p:sp>
        <p:sp>
          <p:nvSpPr>
            <p:cNvPr name="TextBox 7" id="7"/>
            <p:cNvSpPr txBox="true"/>
            <p:nvPr/>
          </p:nvSpPr>
          <p:spPr>
            <a:xfrm>
              <a:off x="0" y="-38100"/>
              <a:ext cx="1753098" cy="1883107"/>
            </a:xfrm>
            <a:prstGeom prst="rect">
              <a:avLst/>
            </a:prstGeom>
          </p:spPr>
          <p:txBody>
            <a:bodyPr anchor="ctr" rtlCol="false" tIns="50800" lIns="50800" bIns="50800" rIns="50800"/>
            <a:lstStyle/>
            <a:p>
              <a:pPr algn="ctr">
                <a:lnSpc>
                  <a:spcPts val="2380"/>
                </a:lnSpc>
              </a:pPr>
            </a:p>
          </p:txBody>
        </p:sp>
      </p:grpSp>
      <p:sp>
        <p:nvSpPr>
          <p:cNvPr name="TextBox 8" id="8"/>
          <p:cNvSpPr txBox="true"/>
          <p:nvPr/>
        </p:nvSpPr>
        <p:spPr>
          <a:xfrm rot="0">
            <a:off x="0" y="3166125"/>
            <a:ext cx="2232992" cy="863600"/>
          </a:xfrm>
          <a:prstGeom prst="rect">
            <a:avLst/>
          </a:prstGeom>
        </p:spPr>
        <p:txBody>
          <a:bodyPr anchor="t" rtlCol="false" tIns="0" lIns="0" bIns="0" rIns="0">
            <a:spAutoFit/>
          </a:bodyPr>
          <a:lstStyle/>
          <a:p>
            <a:pPr algn="l" marL="0" indent="0" lvl="0">
              <a:lnSpc>
                <a:spcPts val="7000"/>
              </a:lnSpc>
              <a:spcBef>
                <a:spcPct val="0"/>
              </a:spcBef>
            </a:pPr>
            <a:r>
              <a:rPr lang="en-US" sz="5000" spc="-425">
                <a:solidFill>
                  <a:srgbClr val="000000"/>
                </a:solidFill>
                <a:latin typeface="Public Sans"/>
                <a:ea typeface="Public Sans"/>
                <a:cs typeface="Public Sans"/>
                <a:sym typeface="Public Sans"/>
              </a:rPr>
              <a:t>sinopsis</a:t>
            </a:r>
          </a:p>
        </p:txBody>
      </p:sp>
      <p:sp>
        <p:nvSpPr>
          <p:cNvPr name="TextBox 9" id="9"/>
          <p:cNvSpPr txBox="true"/>
          <p:nvPr/>
        </p:nvSpPr>
        <p:spPr>
          <a:xfrm rot="0">
            <a:off x="311072" y="4141215"/>
            <a:ext cx="4407056" cy="3449701"/>
          </a:xfrm>
          <a:prstGeom prst="rect">
            <a:avLst/>
          </a:prstGeom>
        </p:spPr>
        <p:txBody>
          <a:bodyPr anchor="t" rtlCol="false" tIns="0" lIns="0" bIns="0" rIns="0">
            <a:spAutoFit/>
          </a:bodyPr>
          <a:lstStyle/>
          <a:p>
            <a:pPr algn="ctr" marL="0" indent="0" lvl="0">
              <a:lnSpc>
                <a:spcPts val="2533"/>
              </a:lnSpc>
              <a:spcBef>
                <a:spcPct val="0"/>
              </a:spcBef>
            </a:pPr>
            <a:r>
              <a:rPr lang="en-US" sz="1809" spc="-65">
                <a:solidFill>
                  <a:srgbClr val="000000"/>
                </a:solidFill>
                <a:latin typeface="Public Sans"/>
                <a:ea typeface="Public Sans"/>
                <a:cs typeface="Public Sans"/>
                <a:sym typeface="Public Sans"/>
              </a:rPr>
              <a:t>Julia, vendedora de pisos para una agencia inmobiliaria, un día encuentra 300 millones de pesetas escondidos en el apartamento de un muerto. Al ver esa cantidad de dinero, decide esconderlo en el piso de arriba. Sin embargo, no le quedará más remedio que enfrentarse a la ira de los miembros de una comunidad de vecinos muy particular, quedando atrapada en una lucha despiadada donde nadie es de fiar. Humor negro, suspense, terror y acción.</a:t>
            </a:r>
          </a:p>
        </p:txBody>
      </p:sp>
      <p:sp>
        <p:nvSpPr>
          <p:cNvPr name="TextBox 10" id="10"/>
          <p:cNvSpPr txBox="true"/>
          <p:nvPr/>
        </p:nvSpPr>
        <p:spPr>
          <a:xfrm rot="0">
            <a:off x="5112361" y="400677"/>
            <a:ext cx="4946039" cy="863600"/>
          </a:xfrm>
          <a:prstGeom prst="rect">
            <a:avLst/>
          </a:prstGeom>
        </p:spPr>
        <p:txBody>
          <a:bodyPr anchor="t" rtlCol="false" tIns="0" lIns="0" bIns="0" rIns="0">
            <a:spAutoFit/>
          </a:bodyPr>
          <a:lstStyle/>
          <a:p>
            <a:pPr algn="l" marL="0" indent="0" lvl="0">
              <a:lnSpc>
                <a:spcPts val="7000"/>
              </a:lnSpc>
              <a:spcBef>
                <a:spcPct val="0"/>
              </a:spcBef>
            </a:pPr>
            <a:r>
              <a:rPr lang="en-US" sz="5000" spc="-425">
                <a:solidFill>
                  <a:srgbClr val="000000"/>
                </a:solidFill>
                <a:latin typeface="Public Sans"/>
                <a:ea typeface="Public Sans"/>
                <a:cs typeface="Public Sans"/>
                <a:sym typeface="Public Sans"/>
              </a:rPr>
              <a:t>Spunti </a:t>
            </a:r>
            <a:r>
              <a:rPr lang="en-US" sz="5000" spc="-425">
                <a:solidFill>
                  <a:srgbClr val="000000"/>
                </a:solidFill>
                <a:latin typeface="Public Sans"/>
                <a:ea typeface="Public Sans"/>
                <a:cs typeface="Public Sans"/>
                <a:sym typeface="Public Sans"/>
              </a:rPr>
              <a:t>di riflessione</a:t>
            </a:r>
          </a:p>
        </p:txBody>
      </p:sp>
      <p:sp>
        <p:nvSpPr>
          <p:cNvPr name="TextBox 11" id="11"/>
          <p:cNvSpPr txBox="true"/>
          <p:nvPr/>
        </p:nvSpPr>
        <p:spPr>
          <a:xfrm rot="0">
            <a:off x="5029200" y="1370321"/>
            <a:ext cx="5029200" cy="6031683"/>
          </a:xfrm>
          <a:prstGeom prst="rect">
            <a:avLst/>
          </a:prstGeom>
        </p:spPr>
        <p:txBody>
          <a:bodyPr anchor="t" rtlCol="false" tIns="0" lIns="0" bIns="0" rIns="0">
            <a:spAutoFit/>
          </a:bodyPr>
          <a:lstStyle/>
          <a:p>
            <a:pPr algn="ctr">
              <a:lnSpc>
                <a:spcPts val="3688"/>
              </a:lnSpc>
            </a:pPr>
            <a:r>
              <a:rPr lang="en-US" sz="2026" spc="-72">
                <a:solidFill>
                  <a:srgbClr val="000000"/>
                </a:solidFill>
                <a:latin typeface="Public Sans"/>
                <a:ea typeface="Public Sans"/>
                <a:cs typeface="Public Sans"/>
                <a:sym typeface="Public Sans"/>
              </a:rPr>
              <a:t>II condominio come microcosmo:</a:t>
            </a:r>
          </a:p>
          <a:p>
            <a:pPr algn="ctr">
              <a:lnSpc>
                <a:spcPts val="3688"/>
              </a:lnSpc>
            </a:pPr>
            <a:r>
              <a:rPr lang="en-US" sz="2026" spc="-72">
                <a:solidFill>
                  <a:srgbClr val="000000"/>
                </a:solidFill>
                <a:latin typeface="Public Sans"/>
                <a:ea typeface="Public Sans"/>
                <a:cs typeface="Public Sans"/>
                <a:sym typeface="Public Sans"/>
              </a:rPr>
              <a:t> fragilità delle regole sociali e</a:t>
            </a:r>
          </a:p>
          <a:p>
            <a:pPr algn="ctr">
              <a:lnSpc>
                <a:spcPts val="3688"/>
              </a:lnSpc>
            </a:pPr>
            <a:r>
              <a:rPr lang="en-US" sz="2026" spc="-72">
                <a:solidFill>
                  <a:srgbClr val="000000"/>
                </a:solidFill>
                <a:latin typeface="Public Sans"/>
                <a:ea typeface="Public Sans"/>
                <a:cs typeface="Public Sans"/>
                <a:sym typeface="Public Sans"/>
              </a:rPr>
              <a:t>equilibrio instabile della convivenza civile</a:t>
            </a:r>
          </a:p>
          <a:p>
            <a:pPr algn="ctr" marL="0" indent="0" lvl="0">
              <a:lnSpc>
                <a:spcPts val="3688"/>
              </a:lnSpc>
            </a:pPr>
            <a:r>
              <a:rPr lang="en-US" sz="2026" spc="-72">
                <a:solidFill>
                  <a:srgbClr val="000000"/>
                </a:solidFill>
                <a:latin typeface="Public Sans"/>
                <a:ea typeface="Public Sans"/>
                <a:cs typeface="Public Sans"/>
                <a:sym typeface="Public Sans"/>
              </a:rPr>
              <a:t>L</a:t>
            </a:r>
            <a:r>
              <a:rPr lang="en-US" sz="2026" spc="-72" strike="noStrike" u="none">
                <a:solidFill>
                  <a:srgbClr val="000000"/>
                </a:solidFill>
                <a:latin typeface="Public Sans"/>
                <a:ea typeface="Public Sans"/>
                <a:cs typeface="Public Sans"/>
                <a:sym typeface="Public Sans"/>
              </a:rPr>
              <a:t>’avidità e il denaro come catalizzatori</a:t>
            </a:r>
          </a:p>
          <a:p>
            <a:pPr algn="ctr" marL="0" indent="0" lvl="0">
              <a:lnSpc>
                <a:spcPts val="3688"/>
              </a:lnSpc>
            </a:pPr>
            <a:r>
              <a:rPr lang="en-US" sz="2026" spc="-72" strike="noStrike" u="none">
                <a:solidFill>
                  <a:srgbClr val="000000"/>
                </a:solidFill>
                <a:latin typeface="Public Sans"/>
                <a:ea typeface="Public Sans"/>
                <a:cs typeface="Public Sans"/>
                <a:sym typeface="Public Sans"/>
              </a:rPr>
              <a:t> dell’autentica natura umana</a:t>
            </a:r>
          </a:p>
          <a:p>
            <a:pPr algn="ctr" marL="0" indent="0" lvl="0">
              <a:lnSpc>
                <a:spcPts val="3688"/>
              </a:lnSpc>
            </a:pPr>
            <a:r>
              <a:rPr lang="en-US" sz="2026" spc="-72" strike="noStrike" u="none">
                <a:solidFill>
                  <a:srgbClr val="000000"/>
                </a:solidFill>
                <a:latin typeface="Public Sans"/>
                <a:ea typeface="Public Sans"/>
                <a:cs typeface="Public Sans"/>
                <a:sym typeface="Public Sans"/>
              </a:rPr>
              <a:t>Moralità relativa: </a:t>
            </a:r>
          </a:p>
          <a:p>
            <a:pPr algn="ctr" marL="0" indent="0" lvl="0">
              <a:lnSpc>
                <a:spcPts val="3688"/>
              </a:lnSpc>
            </a:pPr>
            <a:r>
              <a:rPr lang="en-US" sz="2026" spc="-72" strike="noStrike" u="none">
                <a:solidFill>
                  <a:srgbClr val="000000"/>
                </a:solidFill>
                <a:latin typeface="Public Sans"/>
                <a:ea typeface="Public Sans"/>
                <a:cs typeface="Public Sans"/>
                <a:sym typeface="Public Sans"/>
              </a:rPr>
              <a:t>esiste davvero la giustizia</a:t>
            </a:r>
          </a:p>
          <a:p>
            <a:pPr algn="ctr" marL="0" indent="0" lvl="0">
              <a:lnSpc>
                <a:spcPts val="3688"/>
              </a:lnSpc>
            </a:pPr>
            <a:r>
              <a:rPr lang="en-US" sz="2026" spc="-72" strike="noStrike" u="none">
                <a:solidFill>
                  <a:srgbClr val="000000"/>
                </a:solidFill>
                <a:latin typeface="Public Sans"/>
                <a:ea typeface="Public Sans"/>
                <a:cs typeface="Public Sans"/>
                <a:sym typeface="Public Sans"/>
              </a:rPr>
              <a:t> o prevale la legge del più forte ?</a:t>
            </a:r>
          </a:p>
          <a:p>
            <a:pPr algn="ctr" marL="0" indent="0" lvl="0">
              <a:lnSpc>
                <a:spcPts val="3688"/>
              </a:lnSpc>
            </a:pPr>
            <a:r>
              <a:rPr lang="en-US" sz="2026" spc="-72" strike="noStrike" u="none">
                <a:solidFill>
                  <a:srgbClr val="000000"/>
                </a:solidFill>
                <a:latin typeface="Public Sans"/>
                <a:ea typeface="Public Sans"/>
                <a:cs typeface="Public Sans"/>
                <a:sym typeface="Public Sans"/>
              </a:rPr>
              <a:t>La paura unisce </a:t>
            </a:r>
            <a:r>
              <a:rPr lang="en-US" sz="2026" spc="-72" strike="noStrike" u="none">
                <a:solidFill>
                  <a:srgbClr val="000000"/>
                </a:solidFill>
                <a:latin typeface="Public Sans"/>
                <a:ea typeface="Public Sans"/>
                <a:cs typeface="Public Sans"/>
                <a:sym typeface="Public Sans"/>
              </a:rPr>
              <a:t>in una solidarietà forzata </a:t>
            </a:r>
            <a:r>
              <a:rPr lang="en-US" sz="2026" spc="-72" strike="noStrike" u="none">
                <a:solidFill>
                  <a:srgbClr val="000000"/>
                </a:solidFill>
                <a:latin typeface="Public Sans"/>
                <a:ea typeface="Public Sans"/>
                <a:cs typeface="Public Sans"/>
                <a:sym typeface="Public Sans"/>
              </a:rPr>
              <a:t>o divide,</a:t>
            </a:r>
            <a:r>
              <a:rPr lang="en-US" sz="2026" spc="-72" strike="noStrike" u="none">
                <a:solidFill>
                  <a:srgbClr val="000000"/>
                </a:solidFill>
                <a:latin typeface="Public Sans"/>
                <a:ea typeface="Public Sans"/>
                <a:cs typeface="Public Sans"/>
                <a:sym typeface="Public Sans"/>
              </a:rPr>
              <a:t> alimentando il sospetto</a:t>
            </a:r>
            <a:r>
              <a:rPr lang="en-US" sz="2026" spc="-72" strike="noStrike" u="none">
                <a:solidFill>
                  <a:srgbClr val="000000"/>
                </a:solidFill>
                <a:latin typeface="Public Sans"/>
                <a:ea typeface="Public Sans"/>
                <a:cs typeface="Public Sans"/>
                <a:sym typeface="Public Sans"/>
              </a:rPr>
              <a:t>?</a:t>
            </a:r>
          </a:p>
          <a:p>
            <a:pPr algn="ctr" marL="0" indent="0" lvl="0">
              <a:lnSpc>
                <a:spcPts val="3688"/>
              </a:lnSpc>
            </a:pPr>
            <a:r>
              <a:rPr lang="en-US" sz="2026" spc="-72" strike="noStrike" u="none">
                <a:solidFill>
                  <a:srgbClr val="000000"/>
                </a:solidFill>
                <a:latin typeface="Public Sans"/>
                <a:ea typeface="Public Sans"/>
                <a:cs typeface="Public Sans"/>
                <a:sym typeface="Public Sans"/>
              </a:rPr>
              <a:t>Sovrapposizione tra concetto di</a:t>
            </a:r>
          </a:p>
          <a:p>
            <a:pPr algn="ctr" marL="0" indent="0" lvl="0">
              <a:lnSpc>
                <a:spcPts val="3688"/>
              </a:lnSpc>
            </a:pPr>
            <a:r>
              <a:rPr lang="en-US" sz="2026" spc="-72" strike="noStrike" u="none">
                <a:solidFill>
                  <a:srgbClr val="000000"/>
                </a:solidFill>
                <a:latin typeface="Public Sans"/>
                <a:ea typeface="Public Sans"/>
                <a:cs typeface="Public Sans"/>
                <a:sym typeface="Public Sans"/>
              </a:rPr>
              <a:t>vittima e carnefice</a:t>
            </a:r>
          </a:p>
          <a:p>
            <a:pPr algn="ctr" marL="0" indent="0" lvl="0">
              <a:lnSpc>
                <a:spcPts val="3688"/>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DAG_hnGURK4</dc:identifier>
  <dcterms:modified xsi:type="dcterms:W3CDTF">2011-08-01T06:04:30Z</dcterms:modified>
  <cp:revision>1</cp:revision>
  <dc:title>sinossi</dc:title>
</cp:coreProperties>
</file>