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058400" cy="7772400"/>
  <p:notesSz cx="6858000" cy="9144000"/>
  <p:embeddedFontLst>
    <p:embeddedFont>
      <p:font typeface="Public Sans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29200" y="-1007161"/>
            <a:ext cx="5029200" cy="5366210"/>
            <a:chOff x="0" y="0"/>
            <a:chExt cx="1753098" cy="18705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3098" cy="1870574"/>
            </a:xfrm>
            <a:custGeom>
              <a:avLst/>
              <a:gdLst/>
              <a:ahLst/>
              <a:cxnLst/>
              <a:rect r="r" b="b" t="t" l="l"/>
              <a:pathLst>
                <a:path h="1870574" w="1753098">
                  <a:moveTo>
                    <a:pt x="153939" y="0"/>
                  </a:moveTo>
                  <a:lnTo>
                    <a:pt x="1599159" y="0"/>
                  </a:lnTo>
                  <a:cubicBezTo>
                    <a:pt x="1639986" y="0"/>
                    <a:pt x="1679141" y="16219"/>
                    <a:pt x="1708010" y="45088"/>
                  </a:cubicBezTo>
                  <a:cubicBezTo>
                    <a:pt x="1736879" y="73957"/>
                    <a:pt x="1753098" y="113112"/>
                    <a:pt x="1753098" y="153939"/>
                  </a:cubicBezTo>
                  <a:lnTo>
                    <a:pt x="1753098" y="1716635"/>
                  </a:lnTo>
                  <a:cubicBezTo>
                    <a:pt x="1753098" y="1801653"/>
                    <a:pt x="1684177" y="1870574"/>
                    <a:pt x="1599159" y="1870574"/>
                  </a:cubicBezTo>
                  <a:lnTo>
                    <a:pt x="153939" y="1870574"/>
                  </a:lnTo>
                  <a:cubicBezTo>
                    <a:pt x="113112" y="1870574"/>
                    <a:pt x="73957" y="1854356"/>
                    <a:pt x="45088" y="1825487"/>
                  </a:cubicBezTo>
                  <a:cubicBezTo>
                    <a:pt x="16219" y="1796617"/>
                    <a:pt x="0" y="1757462"/>
                    <a:pt x="0" y="1716635"/>
                  </a:cubicBezTo>
                  <a:lnTo>
                    <a:pt x="0" y="153939"/>
                  </a:lnTo>
                  <a:cubicBezTo>
                    <a:pt x="0" y="113112"/>
                    <a:pt x="16219" y="73957"/>
                    <a:pt x="45088" y="45088"/>
                  </a:cubicBezTo>
                  <a:cubicBezTo>
                    <a:pt x="73957" y="16219"/>
                    <a:pt x="113112" y="0"/>
                    <a:pt x="153939" y="0"/>
                  </a:cubicBezTo>
                  <a:close/>
                </a:path>
              </a:pathLst>
            </a:custGeom>
            <a:solidFill>
              <a:srgbClr val="5AB287"/>
            </a:solidFill>
            <a:ln cap="rnd">
              <a:noFill/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753098" cy="1908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38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883830" y="545478"/>
            <a:ext cx="5319940" cy="2828072"/>
          </a:xfrm>
          <a:custGeom>
            <a:avLst/>
            <a:gdLst/>
            <a:ahLst/>
            <a:cxnLst/>
            <a:rect r="r" b="b" t="t" l="l"/>
            <a:pathLst>
              <a:path h="2828072" w="5319940">
                <a:moveTo>
                  <a:pt x="0" y="0"/>
                </a:moveTo>
                <a:lnTo>
                  <a:pt x="5319940" y="0"/>
                </a:lnTo>
                <a:lnTo>
                  <a:pt x="5319940" y="2828073"/>
                </a:lnTo>
                <a:lnTo>
                  <a:pt x="0" y="28280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424608" y="-384483"/>
            <a:ext cx="2633792" cy="1859923"/>
          </a:xfrm>
          <a:custGeom>
            <a:avLst/>
            <a:gdLst/>
            <a:ahLst/>
            <a:cxnLst/>
            <a:rect r="r" b="b" t="t" l="l"/>
            <a:pathLst>
              <a:path h="1859923" w="2633792">
                <a:moveTo>
                  <a:pt x="0" y="0"/>
                </a:moveTo>
                <a:lnTo>
                  <a:pt x="2633792" y="0"/>
                </a:lnTo>
                <a:lnTo>
                  <a:pt x="2633792" y="1859923"/>
                </a:lnTo>
                <a:lnTo>
                  <a:pt x="0" y="1859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53496">
            <a:off x="3461122" y="806660"/>
            <a:ext cx="400294" cy="412288"/>
          </a:xfrm>
          <a:custGeom>
            <a:avLst/>
            <a:gdLst/>
            <a:ahLst/>
            <a:cxnLst/>
            <a:rect r="r" b="b" t="t" l="l"/>
            <a:pathLst>
              <a:path h="412288" w="400294">
                <a:moveTo>
                  <a:pt x="0" y="0"/>
                </a:moveTo>
                <a:lnTo>
                  <a:pt x="400294" y="0"/>
                </a:lnTo>
                <a:lnTo>
                  <a:pt x="400294" y="412287"/>
                </a:lnTo>
                <a:lnTo>
                  <a:pt x="0" y="4122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217" y="3243812"/>
            <a:ext cx="4788613" cy="1937088"/>
          </a:xfrm>
          <a:custGeom>
            <a:avLst/>
            <a:gdLst/>
            <a:ahLst/>
            <a:cxnLst/>
            <a:rect r="r" b="b" t="t" l="l"/>
            <a:pathLst>
              <a:path h="1937088" w="4788613">
                <a:moveTo>
                  <a:pt x="0" y="0"/>
                </a:moveTo>
                <a:lnTo>
                  <a:pt x="4788613" y="0"/>
                </a:lnTo>
                <a:lnTo>
                  <a:pt x="4788613" y="1937088"/>
                </a:lnTo>
                <a:lnTo>
                  <a:pt x="0" y="1937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67" t="-107809" r="-7679" b="-243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356858" y="2948597"/>
            <a:ext cx="2373883" cy="3357007"/>
          </a:xfrm>
          <a:custGeom>
            <a:avLst/>
            <a:gdLst/>
            <a:ahLst/>
            <a:cxnLst/>
            <a:rect r="r" b="b" t="t" l="l"/>
            <a:pathLst>
              <a:path h="3357007" w="2373883">
                <a:moveTo>
                  <a:pt x="0" y="0"/>
                </a:moveTo>
                <a:lnTo>
                  <a:pt x="2373884" y="0"/>
                </a:lnTo>
                <a:lnTo>
                  <a:pt x="2373884" y="3357006"/>
                </a:lnTo>
                <a:lnTo>
                  <a:pt x="0" y="33570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cap="rnd">
            <a:noFill/>
            <a:prstDash val="solid"/>
            <a:round/>
          </a:ln>
        </p:spPr>
      </p:sp>
      <p:sp>
        <p:nvSpPr>
          <p:cNvPr name="TextBox 10" id="10"/>
          <p:cNvSpPr txBox="true"/>
          <p:nvPr/>
        </p:nvSpPr>
        <p:spPr>
          <a:xfrm rot="0">
            <a:off x="6259785" y="6319220"/>
            <a:ext cx="2568029" cy="4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780"/>
              </a:lnSpc>
              <a:spcBef>
                <a:spcPct val="0"/>
              </a:spcBef>
            </a:pPr>
            <a:r>
              <a:rPr lang="en-US" sz="2700" spc="-229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11.03.2026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67354" y="778668"/>
            <a:ext cx="2492283" cy="1180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32"/>
              </a:lnSpc>
              <a:spcBef>
                <a:spcPct val="0"/>
              </a:spcBef>
            </a:pPr>
            <a:r>
              <a:rPr lang="en-US" sz="4400" strike="noStrike" u="none">
                <a:solidFill>
                  <a:srgbClr val="464646"/>
                </a:solidFill>
                <a:latin typeface="Public Sans"/>
                <a:ea typeface="Public Sans"/>
                <a:cs typeface="Public Sans"/>
                <a:sym typeface="Public Sans"/>
              </a:rPr>
              <a:t>Coming soon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29200" y="1363470"/>
            <a:ext cx="5029200" cy="5631690"/>
            <a:chOff x="0" y="0"/>
            <a:chExt cx="1753098" cy="19631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3098" cy="1963116"/>
            </a:xfrm>
            <a:custGeom>
              <a:avLst/>
              <a:gdLst/>
              <a:ahLst/>
              <a:cxnLst/>
              <a:rect r="r" b="b" t="t" l="l"/>
              <a:pathLst>
                <a:path h="1963116" w="1753098">
                  <a:moveTo>
                    <a:pt x="153939" y="0"/>
                  </a:moveTo>
                  <a:lnTo>
                    <a:pt x="1599159" y="0"/>
                  </a:lnTo>
                  <a:cubicBezTo>
                    <a:pt x="1639986" y="0"/>
                    <a:pt x="1679141" y="16219"/>
                    <a:pt x="1708010" y="45088"/>
                  </a:cubicBezTo>
                  <a:cubicBezTo>
                    <a:pt x="1736879" y="73957"/>
                    <a:pt x="1753098" y="113112"/>
                    <a:pt x="1753098" y="153939"/>
                  </a:cubicBezTo>
                  <a:lnTo>
                    <a:pt x="1753098" y="1809177"/>
                  </a:lnTo>
                  <a:cubicBezTo>
                    <a:pt x="1753098" y="1894195"/>
                    <a:pt x="1684177" y="1963116"/>
                    <a:pt x="1599159" y="1963116"/>
                  </a:cubicBezTo>
                  <a:lnTo>
                    <a:pt x="153939" y="1963116"/>
                  </a:lnTo>
                  <a:cubicBezTo>
                    <a:pt x="113112" y="1963116"/>
                    <a:pt x="73957" y="1946898"/>
                    <a:pt x="45088" y="1918029"/>
                  </a:cubicBezTo>
                  <a:cubicBezTo>
                    <a:pt x="16219" y="1889159"/>
                    <a:pt x="0" y="1850004"/>
                    <a:pt x="0" y="1809177"/>
                  </a:cubicBezTo>
                  <a:lnTo>
                    <a:pt x="0" y="153939"/>
                  </a:lnTo>
                  <a:cubicBezTo>
                    <a:pt x="0" y="113112"/>
                    <a:pt x="16219" y="73957"/>
                    <a:pt x="45088" y="45088"/>
                  </a:cubicBezTo>
                  <a:cubicBezTo>
                    <a:pt x="73957" y="16219"/>
                    <a:pt x="113112" y="0"/>
                    <a:pt x="153939" y="0"/>
                  </a:cubicBezTo>
                  <a:close/>
                </a:path>
              </a:pathLst>
            </a:custGeom>
            <a:solidFill>
              <a:srgbClr val="5AB287"/>
            </a:solidFill>
            <a:ln cap="rnd">
              <a:noFill/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753098" cy="20107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33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4202068"/>
            <a:ext cx="5029200" cy="5047762"/>
            <a:chOff x="0" y="0"/>
            <a:chExt cx="1753098" cy="175956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53098" cy="1759569"/>
            </a:xfrm>
            <a:custGeom>
              <a:avLst/>
              <a:gdLst/>
              <a:ahLst/>
              <a:cxnLst/>
              <a:rect r="r" b="b" t="t" l="l"/>
              <a:pathLst>
                <a:path h="1759569" w="1753098">
                  <a:moveTo>
                    <a:pt x="153939" y="0"/>
                  </a:moveTo>
                  <a:lnTo>
                    <a:pt x="1599159" y="0"/>
                  </a:lnTo>
                  <a:cubicBezTo>
                    <a:pt x="1639986" y="0"/>
                    <a:pt x="1679141" y="16219"/>
                    <a:pt x="1708010" y="45088"/>
                  </a:cubicBezTo>
                  <a:cubicBezTo>
                    <a:pt x="1736879" y="73957"/>
                    <a:pt x="1753098" y="113112"/>
                    <a:pt x="1753098" y="153939"/>
                  </a:cubicBezTo>
                  <a:lnTo>
                    <a:pt x="1753098" y="1605629"/>
                  </a:lnTo>
                  <a:cubicBezTo>
                    <a:pt x="1753098" y="1690648"/>
                    <a:pt x="1684177" y="1759569"/>
                    <a:pt x="1599159" y="1759569"/>
                  </a:cubicBezTo>
                  <a:lnTo>
                    <a:pt x="153939" y="1759569"/>
                  </a:lnTo>
                  <a:cubicBezTo>
                    <a:pt x="113112" y="1759569"/>
                    <a:pt x="73957" y="1743350"/>
                    <a:pt x="45088" y="1714481"/>
                  </a:cubicBezTo>
                  <a:cubicBezTo>
                    <a:pt x="16219" y="1685611"/>
                    <a:pt x="0" y="1646456"/>
                    <a:pt x="0" y="1605629"/>
                  </a:cubicBezTo>
                  <a:lnTo>
                    <a:pt x="0" y="153939"/>
                  </a:lnTo>
                  <a:cubicBezTo>
                    <a:pt x="0" y="113112"/>
                    <a:pt x="16219" y="73957"/>
                    <a:pt x="45088" y="45088"/>
                  </a:cubicBezTo>
                  <a:cubicBezTo>
                    <a:pt x="73957" y="16219"/>
                    <a:pt x="113112" y="0"/>
                    <a:pt x="153939" y="0"/>
                  </a:cubicBezTo>
                  <a:close/>
                </a:path>
              </a:pathLst>
            </a:custGeom>
            <a:solidFill>
              <a:srgbClr val="5AB287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53098" cy="17976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38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41564" y="3472779"/>
            <a:ext cx="4664984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sz="5000" spc="-425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Kurzbeschreibung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68992" y="4384114"/>
            <a:ext cx="4491216" cy="3187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34"/>
              </a:lnSpc>
              <a:spcBef>
                <a:spcPct val="0"/>
              </a:spcBef>
            </a:pPr>
            <a:r>
              <a:rPr lang="en-US" sz="1667" spc="-6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Matthias arbeitet als professioneller Begleiter und übernimmt für seine Kund*innen jede gewünschte</a:t>
            </a:r>
            <a:r>
              <a:rPr lang="en-US" sz="1667" spc="-6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R</a:t>
            </a:r>
            <a:r>
              <a:rPr lang="en-US" sz="1667" spc="-6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olle – vom perfekten Sohn bis zum erfolgreichen Geschäftspartner. Seine Anpassungsfähigkeit macht ihn beruflich erfolgreich, doch seine eigene Persönlichkeit tritt dabei zunehmend in den Hin</a:t>
            </a:r>
            <a:r>
              <a:rPr lang="en-US" sz="1667" spc="-6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</a:t>
            </a:r>
            <a:r>
              <a:rPr lang="en-US" sz="1667" spc="-6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ergrund. Als die Grenzen zwischen Rolle und Realität verschwimmen, gerät Matthias in eine existenzielle Krise und beginnt, seine Identität zu hinterfragen.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12361" y="400677"/>
            <a:ext cx="494603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sz="5000" spc="-425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Spunti </a:t>
            </a:r>
            <a:r>
              <a:rPr lang="en-US" sz="5000" spc="-425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di riflessione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029200" y="1606406"/>
            <a:ext cx="5029200" cy="5965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10"/>
              </a:lnSpc>
            </a:pPr>
            <a:r>
              <a:rPr lang="en-US" sz="1883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La vita come performance sociale </a:t>
            </a:r>
          </a:p>
          <a:p>
            <a:pPr algn="ctr">
              <a:lnSpc>
                <a:spcPts val="4010"/>
              </a:lnSpc>
            </a:pPr>
            <a:r>
              <a:rPr lang="en-US" sz="1883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L’identità come costruzione artificiale e manipolabile </a:t>
            </a:r>
          </a:p>
          <a:p>
            <a:pPr algn="ctr">
              <a:lnSpc>
                <a:spcPts val="4010"/>
              </a:lnSpc>
            </a:pPr>
            <a:r>
              <a:rPr lang="en-US" sz="1883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Ruolo delle apparenze e mercificazione </a:t>
            </a:r>
          </a:p>
          <a:p>
            <a:pPr algn="ctr">
              <a:lnSpc>
                <a:spcPts val="4010"/>
              </a:lnSpc>
            </a:pPr>
            <a:r>
              <a:rPr lang="en-US" sz="1883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della personalità fino all’annullamento del sé</a:t>
            </a:r>
          </a:p>
          <a:p>
            <a:pPr algn="ctr">
              <a:lnSpc>
                <a:spcPts val="4010"/>
              </a:lnSpc>
            </a:pPr>
            <a:r>
              <a:rPr lang="en-US" sz="1883" spc="-67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Il successo e il suo prezzo umano ed emotivo</a:t>
            </a:r>
          </a:p>
          <a:p>
            <a:pPr algn="ctr">
              <a:lnSpc>
                <a:spcPts val="4010"/>
              </a:lnSpc>
            </a:pPr>
            <a:r>
              <a:rPr lang="en-US" sz="1883" spc="-67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Ricerca di autenticità tra solitudine e </a:t>
            </a:r>
          </a:p>
          <a:p>
            <a:pPr algn="ctr">
              <a:lnSpc>
                <a:spcPts val="4010"/>
              </a:lnSpc>
            </a:pPr>
            <a:r>
              <a:rPr lang="en-US" sz="1883" spc="-67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desiderio di riconoscimento</a:t>
            </a:r>
          </a:p>
          <a:p>
            <a:pPr algn="ctr">
              <a:lnSpc>
                <a:spcPts val="4010"/>
              </a:lnSpc>
            </a:pPr>
            <a:r>
              <a:rPr lang="en-US" sz="1883" spc="-67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Pavone: simbolo ambivalente di </a:t>
            </a:r>
          </a:p>
          <a:p>
            <a:pPr algn="ctr">
              <a:lnSpc>
                <a:spcPts val="4010"/>
              </a:lnSpc>
            </a:pPr>
            <a:r>
              <a:rPr lang="en-US" sz="1883" spc="-67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ostentazione e fragilità</a:t>
            </a:r>
          </a:p>
          <a:p>
            <a:pPr algn="ctr">
              <a:lnSpc>
                <a:spcPts val="3797"/>
              </a:lnSpc>
            </a:pPr>
          </a:p>
          <a:p>
            <a:pPr algn="ctr" marL="0" indent="0" lvl="0">
              <a:lnSpc>
                <a:spcPts val="3797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DAG_hnGURK4</dc:identifier>
  <dcterms:modified xsi:type="dcterms:W3CDTF">2011-08-01T06:04:30Z</dcterms:modified>
  <cp:revision>1</cp:revision>
  <dc:title>sinossi</dc:title>
</cp:coreProperties>
</file>